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56" r:id="rId2"/>
    <p:sldId id="510" r:id="rId3"/>
    <p:sldId id="491" r:id="rId4"/>
    <p:sldId id="513" r:id="rId5"/>
    <p:sldId id="291" r:id="rId6"/>
    <p:sldId id="274" r:id="rId7"/>
    <p:sldId id="512" r:id="rId8"/>
    <p:sldId id="261" r:id="rId9"/>
  </p:sldIdLst>
  <p:sldSz cx="12192000" cy="6858000"/>
  <p:notesSz cx="6858000" cy="9144000"/>
  <p:embeddedFontLs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Roboto Condensed" panose="02000000000000000000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7F82"/>
    <a:srgbClr val="274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5" autoAdjust="0"/>
    <p:restoredTop sz="90704" autoAdjust="0"/>
  </p:normalViewPr>
  <p:slideViewPr>
    <p:cSldViewPr snapToGrid="0">
      <p:cViewPr varScale="1">
        <p:scale>
          <a:sx n="111" d="100"/>
          <a:sy n="111" d="100"/>
        </p:scale>
        <p:origin x="666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8A007-4512-4BC5-9D19-048E13F3B00E}" type="datetimeFigureOut">
              <a:rPr lang="nb-NO" smtClean="0"/>
              <a:t>04.02.2025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2EA0E-1501-4856-AC92-8F42C60A01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3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2EA0E-1501-4856-AC92-8F42C60A013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9526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2EA0E-1501-4856-AC92-8F42C60A013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040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47F2A11D-5491-478B-9E74-10A8C407A8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991" y="2722288"/>
            <a:ext cx="9390018" cy="1015791"/>
          </a:xfrm>
          <a:ln>
            <a:noFill/>
          </a:ln>
        </p:spPr>
        <p:txBody>
          <a:bodyPr anchor="b"/>
          <a:lstStyle>
            <a:lvl1pPr algn="ctr">
              <a:lnSpc>
                <a:spcPct val="100000"/>
              </a:lnSpc>
              <a:defRPr lang="nb-NO" sz="6001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0991" y="3909549"/>
            <a:ext cx="9390018" cy="401648"/>
          </a:xfrm>
        </p:spPr>
        <p:txBody>
          <a:bodyPr>
            <a:spAutoFit/>
          </a:bodyPr>
          <a:lstStyle>
            <a:lvl1pPr marL="0" indent="0" algn="ctr">
              <a:buNone/>
              <a:defRPr sz="1500" cap="all" spc="75" baseline="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UNDERTITTEL SKAL INN HER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24F468-AFDE-4FA7-A336-BF521DA62E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(st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5">
            <a:extLst>
              <a:ext uri="{FF2B5EF4-FFF2-40B4-BE49-F238E27FC236}">
                <a16:creationId xmlns:a16="http://schemas.microsoft.com/office/drawing/2014/main" id="{9C0BB095-47FF-4294-9915-4ED142AC03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619504"/>
            <a:ext cx="10903891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FD3FCA3-4503-49E6-83F2-4DF49013A4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991" y="3781605"/>
            <a:ext cx="4856516" cy="1816654"/>
          </a:xfrm>
          <a:solidFill>
            <a:schemeClr val="bg1">
              <a:alpha val="90000"/>
            </a:schemeClr>
          </a:solidFill>
        </p:spPr>
        <p:txBody>
          <a:bodyPr lIns="648000" rIns="648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255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99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746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Agenda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1B50D6-0810-4E43-928C-534B46A7A4E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19359" y="1862176"/>
            <a:ext cx="9651619" cy="3978862"/>
          </a:xfrm>
          <a:prstGeom prst="rect">
            <a:avLst/>
          </a:prstGeom>
        </p:spPr>
        <p:txBody>
          <a:bodyPr lIns="91440" tIns="45720" rIns="91440" bIns="45720"/>
          <a:lstStyle>
            <a:lvl1pPr marL="0" marR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nb-NO" noProof="0"/>
              <a:t>Punkt én på agendaen i korte trekk</a:t>
            </a:r>
          </a:p>
          <a:p>
            <a:pPr lvl="0"/>
            <a:r>
              <a:rPr lang="nb-NO" noProof="0"/>
              <a:t>Punkt to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tre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fire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fem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seks på agendaen i korte trekk</a:t>
            </a:r>
          </a:p>
          <a:p>
            <a:pPr lvl="0"/>
            <a:endParaRPr lang="nb-NO" noProof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7E2593EF-F9EB-40ED-942A-4879FA78B594}"/>
              </a:ext>
            </a:extLst>
          </p:cNvPr>
          <p:cNvCxnSpPr/>
          <p:nvPr userDrawn="1"/>
        </p:nvCxnSpPr>
        <p:spPr>
          <a:xfrm>
            <a:off x="1219359" y="2478704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96CA0932-605B-4E71-B8D3-C72AAAA4A91A}"/>
              </a:ext>
            </a:extLst>
          </p:cNvPr>
          <p:cNvCxnSpPr/>
          <p:nvPr userDrawn="1"/>
        </p:nvCxnSpPr>
        <p:spPr>
          <a:xfrm>
            <a:off x="1219359" y="5253391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2DF21B92-9FD0-4B71-ACA2-7C1925BD0C2C}"/>
              </a:ext>
            </a:extLst>
          </p:cNvPr>
          <p:cNvCxnSpPr/>
          <p:nvPr userDrawn="1"/>
        </p:nvCxnSpPr>
        <p:spPr>
          <a:xfrm>
            <a:off x="1219359" y="3172376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91D61EF0-049D-489F-9607-DBC47717D8D1}"/>
              </a:ext>
            </a:extLst>
          </p:cNvPr>
          <p:cNvCxnSpPr/>
          <p:nvPr userDrawn="1"/>
        </p:nvCxnSpPr>
        <p:spPr>
          <a:xfrm>
            <a:off x="1219359" y="3866048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0C7BCC08-99D7-4973-9AB5-A63BAB7784DB}"/>
              </a:ext>
            </a:extLst>
          </p:cNvPr>
          <p:cNvCxnSpPr/>
          <p:nvPr userDrawn="1"/>
        </p:nvCxnSpPr>
        <p:spPr>
          <a:xfrm>
            <a:off x="1219359" y="4559720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913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sent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3732E95-11BD-4ACF-B5AD-A1CC4F0DB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57E41EB-05AD-44D6-997C-D31E1B44F1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55" y="1883484"/>
            <a:ext cx="7418289" cy="27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47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rediger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10EA91D-3B36-4F01-BD03-074913EC3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1630018" y="2305881"/>
            <a:ext cx="8984972" cy="1709530"/>
          </a:xfrm>
          <a:ln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lang="nb-NO" sz="10000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 noProof="0" dirty="0"/>
              <a:t>Takk!</a:t>
            </a:r>
          </a:p>
        </p:txBody>
      </p:sp>
    </p:spTree>
    <p:extLst>
      <p:ext uri="{BB962C8B-B14F-4D97-AF65-F5344CB8AC3E}">
        <p14:creationId xmlns:p14="http://schemas.microsoft.com/office/powerpoint/2010/main" val="2359149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50ED31-5731-4F02-A72D-7CC52AA2C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CB0E4B-EF03-4304-9AA6-2672BFCF4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1B8239A-3034-4BD7-B0D5-E865E391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9E07-1B14-47D8-9498-5183BBFD6A4B}" type="datetimeFigureOut">
              <a:rPr lang="nb-NO" smtClean="0">
                <a:solidFill>
                  <a:srgbClr val="000000"/>
                </a:solidFill>
              </a:rPr>
              <a:pPr/>
              <a:t>04.02.2025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EA1A002-0D4D-41EF-8653-5B3FB25A4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7E6DDD6-6DF8-48A7-99C4-BF781F64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5BF4-20AD-4685-9BBE-6D0BCD8D49B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2669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8506FB-E026-4B51-B36F-F50651914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D1ED06-FED5-477B-AB1C-255DDC52C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E00811C-4BF0-43C9-8DFE-F6A06B865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800B884-3032-4667-8D86-7344F28DC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7220-8EF5-45DC-995F-2842AEF3F82D}" type="datetimeFigureOut">
              <a:rPr lang="nb-NO" smtClean="0"/>
              <a:t>04.02.2025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8CDE8EB-F9AC-4FAC-B081-E9C963AB9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78468B9-077F-492C-BE4A-E7D1D894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E453-A314-4278-A2D6-F6913664ED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519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0DE3-8AB4-4283-AAF7-C599EB450E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9" y="1862176"/>
            <a:ext cx="9651619" cy="397886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6242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kil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skjermbilde&#10;&#10;Beskrivelse som er generert med høy visshet">
            <a:extLst>
              <a:ext uri="{FF2B5EF4-FFF2-40B4-BE49-F238E27FC236}">
                <a16:creationId xmlns:a16="http://schemas.microsoft.com/office/drawing/2014/main" id="{82044551-1680-47B1-A9ED-E2CF3CEB2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991" y="2799917"/>
            <a:ext cx="9390018" cy="1015791"/>
          </a:xfrm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lang="nb-NO" sz="6001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24F468-AFDE-4FA7-A336-BF521DA62E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3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5520737" cy="147758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1725901-1B6A-4C45-8DFA-5AEEA34F5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5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CC6CF-133F-4327-B59A-5E987B55A2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11160" y="633486"/>
            <a:ext cx="5149886" cy="527984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7D4585-68D6-4C8C-9321-1D6936FE092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264" y="2028632"/>
            <a:ext cx="5520737" cy="3884698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95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5520737" cy="147758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1CF5FB5-3D6B-44D1-99CC-F0E11CB94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263" y="2028632"/>
            <a:ext cx="5520737" cy="3884697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633486"/>
            <a:ext cx="5149886" cy="527984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1725901-1B6A-4C45-8DFA-5AEEA34F5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5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411212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valgfrie elem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10985784" cy="78495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09D97-491E-4B44-B31E-075E94ECFD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154" y="1809960"/>
            <a:ext cx="5149886" cy="4103369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B0EA0-EE56-4BC2-9A97-1C7D7797FA5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1160" y="1809960"/>
            <a:ext cx="5149886" cy="4103369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99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10985784" cy="78495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1809959"/>
            <a:ext cx="5149886" cy="410336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B9099586-714C-4DE3-816E-CD6982F9B3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1809959"/>
            <a:ext cx="5149886" cy="410336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64174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valgfrie elem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35B047-1C6C-4BB1-9AAC-35E8860EA5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154" y="619504"/>
            <a:ext cx="5149886" cy="5293824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ABDC-D2D5-4A6E-B4C5-2E8F7BF4AC3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1160" y="619504"/>
            <a:ext cx="5149886" cy="5293824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09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619504"/>
            <a:ext cx="5149886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B9099586-714C-4DE3-816E-CD6982F9B3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619504"/>
            <a:ext cx="5149886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57205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51048"/>
            <a:ext cx="9651619" cy="1311128"/>
          </a:xfrm>
          <a:prstGeom prst="rect">
            <a:avLst/>
          </a:prstGeom>
        </p:spPr>
        <p:txBody>
          <a:bodyPr vert="horz" wrap="square" lIns="91440" tIns="0" rIns="91440" bIns="45720" rtlCol="0" anchor="ctr" anchorCtr="0">
            <a:normAutofit/>
          </a:bodyPr>
          <a:lstStyle/>
          <a:p>
            <a:r>
              <a:rPr lang="nb-NO" noProof="0" dirty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8" y="1862176"/>
            <a:ext cx="9651619" cy="3978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noProof="0" dirty="0"/>
              <a:t>Rediger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2E8B8B0-4BD5-4668-9018-913E276A5FE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61" y="6071524"/>
            <a:ext cx="3025540" cy="7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4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90" r:id="rId5"/>
    <p:sldLayoutId id="2147483674" r:id="rId6"/>
    <p:sldLayoutId id="2147483691" r:id="rId7"/>
    <p:sldLayoutId id="2147483675" r:id="rId8"/>
    <p:sldLayoutId id="2147483692" r:id="rId9"/>
    <p:sldLayoutId id="2147483676" r:id="rId10"/>
    <p:sldLayoutId id="2147483666" r:id="rId11"/>
    <p:sldLayoutId id="2147483667" r:id="rId12"/>
    <p:sldLayoutId id="2147483694" r:id="rId13"/>
    <p:sldLayoutId id="2147483670" r:id="rId14"/>
    <p:sldLayoutId id="2147483695" r:id="rId15"/>
    <p:sldLayoutId id="2147483696" r:id="rId16"/>
    <p:sldLayoutId id="2147483699" r:id="rId17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74247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5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400" kern="1200">
          <a:solidFill>
            <a:srgbClr val="274247"/>
          </a:solidFill>
          <a:latin typeface="+mn-lt"/>
          <a:ea typeface="+mn-ea"/>
          <a:cs typeface="+mn-cs"/>
        </a:defRPr>
      </a:lvl1pPr>
      <a:lvl2pPr marL="396079" indent="-144029" algn="l" defTabSz="914446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◦"/>
        <a:defRPr sz="1800" kern="1200">
          <a:solidFill>
            <a:srgbClr val="274247"/>
          </a:solidFill>
          <a:latin typeface="+mn-lt"/>
          <a:ea typeface="+mn-ea"/>
          <a:cs typeface="+mn-cs"/>
        </a:defRPr>
      </a:lvl2pPr>
      <a:lvl3pPr marL="522104" indent="-108022" algn="l" defTabSz="914446" rtl="0" eaLnBrk="1" latinLnBrk="0" hangingPunct="1">
        <a:lnSpc>
          <a:spcPct val="150000"/>
        </a:lnSpc>
        <a:spcBef>
          <a:spcPts val="300"/>
        </a:spcBef>
        <a:spcAft>
          <a:spcPts val="400"/>
        </a:spcAft>
        <a:buFont typeface="Open Sans" panose="020B0606030504020204" pitchFamily="34" charset="0"/>
        <a:buChar char="­"/>
        <a:defRPr sz="1400" kern="1200">
          <a:solidFill>
            <a:srgbClr val="274247"/>
          </a:solidFill>
          <a:latin typeface="+mn-lt"/>
          <a:ea typeface="+mn-ea"/>
          <a:cs typeface="+mn-cs"/>
        </a:defRPr>
      </a:lvl3pPr>
      <a:lvl4pPr marL="666133" indent="-99020" algn="l" defTabSz="914446" rtl="0" eaLnBrk="1" latinLnBrk="0" hangingPunct="1">
        <a:lnSpc>
          <a:spcPct val="150000"/>
        </a:lnSpc>
        <a:spcBef>
          <a:spcPts val="250"/>
        </a:spcBef>
        <a:buFont typeface="Open Sans" panose="020B0606030504020204" pitchFamily="34" charset="0"/>
        <a:buChar char="­"/>
        <a:defRPr sz="1050" kern="1200">
          <a:solidFill>
            <a:srgbClr val="274247"/>
          </a:solidFill>
          <a:latin typeface="+mn-lt"/>
          <a:ea typeface="+mn-ea"/>
          <a:cs typeface="+mn-cs"/>
        </a:defRPr>
      </a:lvl4pPr>
      <a:lvl5pPr marL="774155" indent="-90018" algn="l" defTabSz="914446" rtl="0" eaLnBrk="1" latinLnBrk="0" hangingPunct="1">
        <a:lnSpc>
          <a:spcPct val="150000"/>
        </a:lnSpc>
        <a:spcBef>
          <a:spcPts val="250"/>
        </a:spcBef>
        <a:buFont typeface="Open Sans" panose="020B0606030504020204" pitchFamily="34" charset="0"/>
        <a:buChar char="­"/>
        <a:defRPr sz="1000" kern="1200">
          <a:solidFill>
            <a:srgbClr val="274247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419842-592E-434F-A9A0-9D056E879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991" y="562706"/>
            <a:ext cx="9390018" cy="1015791"/>
          </a:xfrm>
        </p:spPr>
        <p:txBody>
          <a:bodyPr>
            <a:normAutofit fontScale="90000"/>
          </a:bodyPr>
          <a:lstStyle/>
          <a:p>
            <a:r>
              <a:rPr lang="nb-NO" dirty="0"/>
              <a:t>Rapportering av bidrag i valgår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A0095F8-98D7-4910-A38E-D9915094E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8695" y="4636168"/>
            <a:ext cx="7804484" cy="1129540"/>
          </a:xfrm>
        </p:spPr>
        <p:txBody>
          <a:bodyPr/>
          <a:lstStyle/>
          <a:p>
            <a:r>
              <a:rPr lang="nb-NO" sz="1600" b="1" dirty="0"/>
              <a:t>Digitalt infomøte 4.  februar 2025</a:t>
            </a:r>
          </a:p>
          <a:p>
            <a:r>
              <a:rPr lang="nb-NO" sz="1000" dirty="0"/>
              <a:t>Terje Risberg, Statistisk sentralbyrå</a:t>
            </a:r>
          </a:p>
          <a:p>
            <a:r>
              <a:rPr lang="nb-NO" sz="1000" dirty="0"/>
              <a:t>partifin@ssb.no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DCD7E0C-FC8A-74D4-6EA3-7DE45A86D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800" y="1635032"/>
            <a:ext cx="4778580" cy="282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1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3FA1DD-271A-4AED-9C7C-A2C32BC69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58" y="210513"/>
            <a:ext cx="9651619" cy="1311128"/>
          </a:xfrm>
        </p:spPr>
        <p:txBody>
          <a:bodyPr/>
          <a:lstStyle/>
          <a:p>
            <a:r>
              <a:rPr lang="nb-NO" dirty="0"/>
              <a:t>Hva er bidrag </a:t>
            </a:r>
            <a:r>
              <a:rPr lang="nb-NO" u="sng" dirty="0"/>
              <a:t>i valgår </a:t>
            </a:r>
            <a:r>
              <a:rPr lang="nb-NO" dirty="0"/>
              <a:t>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2E96098-E356-45BB-BB1D-C16435F20ED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8" y="1725885"/>
            <a:ext cx="10174066" cy="3978862"/>
          </a:xfrm>
        </p:spPr>
        <p:txBody>
          <a:bodyPr/>
          <a:lstStyle/>
          <a:p>
            <a:r>
              <a:rPr lang="nb-NO" sz="2000" dirty="0"/>
              <a:t>Akkurat samme definisjon som for bidrag i årsregnskapet</a:t>
            </a:r>
          </a:p>
          <a:p>
            <a:r>
              <a:rPr lang="nb-NO" sz="2000" dirty="0"/>
              <a:t>Bidrag som mottas i valgår fra og med 1. januar frem til og med siste fredag før valg. </a:t>
            </a:r>
            <a:r>
              <a:rPr lang="nb-NO" sz="2000" dirty="0" err="1"/>
              <a:t>Dvs</a:t>
            </a:r>
            <a:r>
              <a:rPr lang="nb-NO" sz="2000" dirty="0"/>
              <a:t> til og med fredag 5. september. </a:t>
            </a:r>
            <a:r>
              <a:rPr lang="nb-NO" sz="2000" dirty="0" err="1"/>
              <a:t>Jf</a:t>
            </a:r>
            <a:r>
              <a:rPr lang="nb-NO" sz="2000" dirty="0"/>
              <a:t> partiloven §18(4) </a:t>
            </a:r>
          </a:p>
          <a:p>
            <a:r>
              <a:rPr lang="nb-NO" sz="2000" dirty="0"/>
              <a:t>Mottatte bidrag må rapporteres fortløpende senest fire uker etter mottatt</a:t>
            </a:r>
          </a:p>
          <a:p>
            <a:r>
              <a:rPr lang="nb-NO" sz="2000" dirty="0"/>
              <a:t>Men aldri senere enn 5. september</a:t>
            </a:r>
          </a:p>
          <a:p>
            <a:pPr lvl="1"/>
            <a:r>
              <a:rPr lang="nb-NO" sz="1400" dirty="0" err="1"/>
              <a:t>Dvs</a:t>
            </a:r>
            <a:r>
              <a:rPr lang="nb-NO" sz="1400" dirty="0"/>
              <a:t> alle bidratt som mottas i perioden 8. august til 5. september har rapporteringsfrist 5. september</a:t>
            </a:r>
          </a:p>
        </p:txBody>
      </p:sp>
    </p:spTree>
    <p:extLst>
      <p:ext uri="{BB962C8B-B14F-4D97-AF65-F5344CB8AC3E}">
        <p14:creationId xmlns:p14="http://schemas.microsoft.com/office/powerpoint/2010/main" val="258399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FE6309-330E-42DA-A456-0C134E3C5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Først: Hva er ikke et bidrag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E961EBC-0E25-4C00-994A-23A28F1E1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359" y="1862176"/>
            <a:ext cx="8758831" cy="4351338"/>
          </a:xfrm>
        </p:spPr>
        <p:txBody>
          <a:bodyPr/>
          <a:lstStyle/>
          <a:p>
            <a:r>
              <a:rPr lang="nb-NO" sz="2000" dirty="0"/>
              <a:t>Offentlig støtte</a:t>
            </a:r>
          </a:p>
          <a:p>
            <a:r>
              <a:rPr lang="nb-NO" sz="2000" dirty="0"/>
              <a:t>Inntekter fra egen forretningsvirksomhet (salg av varer og tjenester)</a:t>
            </a:r>
          </a:p>
          <a:p>
            <a:r>
              <a:rPr lang="nb-NO" sz="2000" dirty="0"/>
              <a:t>Interne overføring fra annet partiledd </a:t>
            </a:r>
          </a:p>
          <a:p>
            <a:pPr lvl="1"/>
            <a:r>
              <a:rPr lang="nb-NO" sz="1400" dirty="0"/>
              <a:t>Selv om slike overføringer ofte blir gitt for å brukes til lokal valgkamp</a:t>
            </a:r>
          </a:p>
          <a:p>
            <a:r>
              <a:rPr lang="nb-NO" sz="2000" dirty="0"/>
              <a:t>Medlemskontingent</a:t>
            </a:r>
          </a:p>
          <a:p>
            <a:r>
              <a:rPr lang="nb-NO" sz="2000" dirty="0"/>
              <a:t>Lotterier, innsamlingsaksjoner (tradisjonell «kollekt»)</a:t>
            </a:r>
          </a:p>
          <a:p>
            <a:r>
              <a:rPr lang="nb-NO" sz="2000" dirty="0"/>
              <a:t>Dugnadsarbeid fra partimedlemmer</a:t>
            </a:r>
          </a:p>
        </p:txBody>
      </p:sp>
    </p:spTree>
    <p:extLst>
      <p:ext uri="{BB962C8B-B14F-4D97-AF65-F5344CB8AC3E}">
        <p14:creationId xmlns:p14="http://schemas.microsoft.com/office/powerpoint/2010/main" val="345831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8646C-4199-BFFF-A385-EDF636BA7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953E05-9C6F-A440-3823-521020815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kan man ikke ta imot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F30E499-B210-92A8-F19A-A01A7F4C5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359" y="1862176"/>
            <a:ext cx="8758831" cy="4351338"/>
          </a:xfrm>
        </p:spPr>
        <p:txBody>
          <a:bodyPr/>
          <a:lstStyle/>
          <a:p>
            <a:r>
              <a:rPr lang="nb-NO" sz="2000" dirty="0"/>
              <a:t>Anonyme bidrag – partileddet må alltid vite hvem som har gitt bidrag</a:t>
            </a:r>
          </a:p>
          <a:p>
            <a:r>
              <a:rPr lang="nb-NO" sz="2000" dirty="0"/>
              <a:t>Offentlige (eller offentlig eide) selskaper</a:t>
            </a:r>
          </a:p>
          <a:p>
            <a:r>
              <a:rPr lang="nb-NO" sz="2000" dirty="0"/>
              <a:t>Utenlandske givere</a:t>
            </a:r>
          </a:p>
          <a:p>
            <a:endParaRPr lang="nb-NO" sz="2000" dirty="0"/>
          </a:p>
          <a:p>
            <a:r>
              <a:rPr lang="nb-NO" sz="2000" dirty="0"/>
              <a:t>Hva hvis? Betalt tilbake eller overfør til statskassa</a:t>
            </a:r>
          </a:p>
          <a:p>
            <a:endParaRPr lang="nb-NO" sz="2000" dirty="0"/>
          </a:p>
          <a:p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860128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3FA1DD-271A-4AED-9C7C-A2C32BC69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58" y="210513"/>
            <a:ext cx="9651619" cy="1311128"/>
          </a:xfrm>
        </p:spPr>
        <p:txBody>
          <a:bodyPr/>
          <a:lstStyle/>
          <a:p>
            <a:r>
              <a:rPr lang="nb-NO" dirty="0"/>
              <a:t>Hva er bidrag?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2E96098-E356-45BB-BB1D-C16435F20ED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37593" y="1195559"/>
            <a:ext cx="9986308" cy="3978862"/>
          </a:xfrm>
        </p:spPr>
        <p:txBody>
          <a:bodyPr/>
          <a:lstStyle/>
          <a:p>
            <a:r>
              <a:rPr lang="nb-NO" sz="2000" dirty="0"/>
              <a:t>To typer bidrag</a:t>
            </a:r>
          </a:p>
          <a:p>
            <a:r>
              <a:rPr lang="nb-NO" sz="2000" dirty="0"/>
              <a:t>Monetære bidrag			Ikke-monetære bidrag</a:t>
            </a:r>
          </a:p>
          <a:p>
            <a:pPr marL="252050" lvl="1" indent="0">
              <a:buNone/>
            </a:pPr>
            <a:r>
              <a:rPr lang="nb-NO" sz="1400" dirty="0"/>
              <a:t>- Kontanter				- for eksempel leiebil, gratis materialer til </a:t>
            </a:r>
            <a:r>
              <a:rPr lang="nb-NO" sz="1400" dirty="0" err="1"/>
              <a:t>valgkampbod</a:t>
            </a:r>
            <a:r>
              <a:rPr lang="nb-NO" sz="1400" dirty="0"/>
              <a:t>              - Bankinnskudd				- billig husleie til partikontoret,                                                   					  gratis reklame i aviser / på sosiale medier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96B2A02-ACFE-48AC-83E3-2257946BC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99" y="4198652"/>
            <a:ext cx="3454686" cy="204318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C031570-BD59-4EAC-AE59-41E671F3B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235" y="3805831"/>
            <a:ext cx="2704408" cy="1964741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F7FB3132-A879-49CC-A990-8D8734E19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7444" y="3874732"/>
            <a:ext cx="2501675" cy="169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E6516D-862C-4FBC-9429-AEC0143E3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Økonomien til den folkevalgte gruppen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4B4ACA3-D028-4C32-B14E-736B260528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9" y="1862176"/>
            <a:ext cx="9651619" cy="3978862"/>
          </a:xfrm>
        </p:spPr>
        <p:txBody>
          <a:bodyPr/>
          <a:lstStyle/>
          <a:p>
            <a:r>
              <a:rPr lang="nb-NO" dirty="0"/>
              <a:t>Fra Partiloven § 1(3): </a:t>
            </a:r>
          </a:p>
          <a:p>
            <a:endParaRPr lang="nb-NO" dirty="0"/>
          </a:p>
          <a:p>
            <a:r>
              <a:rPr lang="nb-NO" dirty="0"/>
              <a:t>De folkevalgte gruppene er </a:t>
            </a:r>
            <a:r>
              <a:rPr lang="nb-NO" u="sng" dirty="0"/>
              <a:t>ikke</a:t>
            </a:r>
            <a:r>
              <a:rPr lang="nb-NO" dirty="0"/>
              <a:t> underlagt partilovens krav om innsyn og rapportering</a:t>
            </a:r>
          </a:p>
          <a:p>
            <a:r>
              <a:rPr lang="nb-NO" dirty="0"/>
              <a:t>Hvis de folkevalgte gir bidrag til partileddet sitt, så er det et bidrag! 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CB8A7C4-522D-4807-AEE6-D088A3EE9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370" y="2429087"/>
            <a:ext cx="7475975" cy="63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5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ABAC2F-5A86-D856-0341-23EF02D173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633" y="0"/>
            <a:ext cx="9651620" cy="1311130"/>
          </a:xfrm>
        </p:spPr>
        <p:txBody>
          <a:bodyPr/>
          <a:lstStyle/>
          <a:p>
            <a:pPr lvl="0"/>
            <a:r>
              <a:rPr lang="nb-NO"/>
              <a:t>Fungerer også på mobiltelefonen!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5E2949-84C9-6D71-E19D-C3B3CECD299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19361" y="1862175"/>
            <a:ext cx="4098596" cy="3978865"/>
          </a:xfrm>
        </p:spPr>
        <p:txBody>
          <a:bodyPr/>
          <a:lstStyle/>
          <a:p>
            <a:pPr lvl="0"/>
            <a:r>
              <a:rPr lang="nb-NO"/>
              <a:t>Slik ser det ut ved registrering på mobilen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06F88E3-7289-1A5B-5D8A-0397FF64A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316" y="1138985"/>
            <a:ext cx="2890253" cy="5654841"/>
          </a:xfrm>
          <a:prstGeom prst="rect">
            <a:avLst/>
          </a:prstGeom>
          <a:noFill/>
          <a:ln w="12701" cap="flat">
            <a:solidFill>
              <a:srgbClr val="000000"/>
            </a:solidFill>
            <a:prstDash val="solid"/>
            <a:miter/>
          </a:ln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8936A1D-C115-544C-854C-3A2F47A167EB}"/>
              </a:ext>
            </a:extLst>
          </p:cNvPr>
          <p:cNvSpPr/>
          <p:nvPr/>
        </p:nvSpPr>
        <p:spPr>
          <a:xfrm>
            <a:off x="5734046" y="1067799"/>
            <a:ext cx="3105146" cy="5719014"/>
          </a:xfrm>
          <a:prstGeom prst="rect">
            <a:avLst/>
          </a:prstGeom>
          <a:noFill/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2286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900" b="0" i="0" u="none" strike="noStrike" kern="1200" cap="none" spc="0" baseline="0">
              <a:solidFill>
                <a:srgbClr val="FFFFFF"/>
              </a:solidFill>
              <a:uFillTx/>
              <a:latin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Demo!</a:t>
            </a:r>
          </a:p>
        </p:txBody>
      </p:sp>
    </p:spTree>
    <p:extLst>
      <p:ext uri="{BB962C8B-B14F-4D97-AF65-F5344CB8AC3E}">
        <p14:creationId xmlns:p14="http://schemas.microsoft.com/office/powerpoint/2010/main" val="3480541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S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9D49"/>
      </a:accent1>
      <a:accent2>
        <a:srgbClr val="274247"/>
      </a:accent2>
      <a:accent3>
        <a:srgbClr val="9582BB"/>
      </a:accent3>
      <a:accent4>
        <a:srgbClr val="3396D2"/>
      </a:accent4>
      <a:accent5>
        <a:srgbClr val="D2BC2A"/>
      </a:accent5>
      <a:accent6>
        <a:srgbClr val="8CA9AA"/>
      </a:accent6>
      <a:hlink>
        <a:srgbClr val="0563C1"/>
      </a:hlink>
      <a:folHlink>
        <a:srgbClr val="954F72"/>
      </a:folHlink>
    </a:clrScheme>
    <a:fontScheme name="SSB">
      <a:majorFont>
        <a:latin typeface="Roboto Condensed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bmal_2018.potx" id="{27830765-609B-40A7-BB85-0ABEDBC2E87E}" vid="{F965F0D8-9B15-47DC-9966-C4B99B4DF52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ssbmal_2018</Template>
  <TotalTime>4853</TotalTime>
  <Words>300</Words>
  <Application>Microsoft Office PowerPoint</Application>
  <PresentationFormat>Widescreen</PresentationFormat>
  <Paragraphs>38</Paragraphs>
  <Slides>8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Roboto Condensed</vt:lpstr>
      <vt:lpstr>Open Sans</vt:lpstr>
      <vt:lpstr>Office-tema</vt:lpstr>
      <vt:lpstr>Rapportering av bidrag i valgår</vt:lpstr>
      <vt:lpstr>Hva er bidrag i valgår ?</vt:lpstr>
      <vt:lpstr>Først: Hva er ikke et bidrag</vt:lpstr>
      <vt:lpstr>Hva kan man ikke ta imot</vt:lpstr>
      <vt:lpstr>Hva er bidrag?</vt:lpstr>
      <vt:lpstr>Økonomien til den folkevalgte gruppen</vt:lpstr>
      <vt:lpstr>Fungerer også på mobiltelefonen!</vt:lpstr>
      <vt:lpstr>Demo!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Rapportering om økonomi</dc:title>
  <dc:creator>Risberg, Terje</dc:creator>
  <cp:lastModifiedBy>Risberg, Terje</cp:lastModifiedBy>
  <cp:revision>142</cp:revision>
  <dcterms:created xsi:type="dcterms:W3CDTF">2022-09-02T08:17:38Z</dcterms:created>
  <dcterms:modified xsi:type="dcterms:W3CDTF">2025-02-04T16:23:00Z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b1e25a-de7b-40d6-a859-76fe2317f0af_Enabled">
    <vt:lpwstr>True</vt:lpwstr>
  </property>
  <property fmtid="{D5CDD505-2E9C-101B-9397-08002B2CF9AE}" pid="3" name="MSIP_Label_ebb1e25a-de7b-40d6-a859-76fe2317f0af_SiteId">
    <vt:lpwstr>c7217092-b240-4e1d-bd61-fa97ba975cbc</vt:lpwstr>
  </property>
  <property fmtid="{D5CDD505-2E9C-101B-9397-08002B2CF9AE}" pid="4" name="MSIP_Label_ebb1e25a-de7b-40d6-a859-76fe2317f0af_Owner">
    <vt:lpwstr>thb@ssb.no</vt:lpwstr>
  </property>
  <property fmtid="{D5CDD505-2E9C-101B-9397-08002B2CF9AE}" pid="5" name="MSIP_Label_ebb1e25a-de7b-40d6-a859-76fe2317f0af_SetDate">
    <vt:lpwstr>2019-01-10T08:15:32.1166307Z</vt:lpwstr>
  </property>
  <property fmtid="{D5CDD505-2E9C-101B-9397-08002B2CF9AE}" pid="6" name="MSIP_Label_ebb1e25a-de7b-40d6-a859-76fe2317f0af_Name">
    <vt:lpwstr>Åpent</vt:lpwstr>
  </property>
  <property fmtid="{D5CDD505-2E9C-101B-9397-08002B2CF9AE}" pid="7" name="MSIP_Label_ebb1e25a-de7b-40d6-a859-76fe2317f0af_Application">
    <vt:lpwstr>Microsoft Azure Information Protection</vt:lpwstr>
  </property>
  <property fmtid="{D5CDD505-2E9C-101B-9397-08002B2CF9AE}" pid="8" name="MSIP_Label_ebb1e25a-de7b-40d6-a859-76fe2317f0af_Extended_MSFT_Method">
    <vt:lpwstr>Automatic</vt:lpwstr>
  </property>
  <property fmtid="{D5CDD505-2E9C-101B-9397-08002B2CF9AE}" pid="9" name="MSIP_Label_b7a0defb-d95a-4801-9cac-afdefc91cdbd_Enabled">
    <vt:lpwstr>true</vt:lpwstr>
  </property>
  <property fmtid="{D5CDD505-2E9C-101B-9397-08002B2CF9AE}" pid="10" name="MSIP_Label_b7a0defb-d95a-4801-9cac-afdefc91cdbd_SetDate">
    <vt:lpwstr>2022-09-06T06:47:26Z</vt:lpwstr>
  </property>
  <property fmtid="{D5CDD505-2E9C-101B-9397-08002B2CF9AE}" pid="11" name="MSIP_Label_b7a0defb-d95a-4801-9cac-afdefc91cdbd_Method">
    <vt:lpwstr>Standard</vt:lpwstr>
  </property>
  <property fmtid="{D5CDD505-2E9C-101B-9397-08002B2CF9AE}" pid="12" name="MSIP_Label_b7a0defb-d95a-4801-9cac-afdefc91cdbd_Name">
    <vt:lpwstr>Intern (KDD)</vt:lpwstr>
  </property>
  <property fmtid="{D5CDD505-2E9C-101B-9397-08002B2CF9AE}" pid="13" name="MSIP_Label_b7a0defb-d95a-4801-9cac-afdefc91cdbd_SiteId">
    <vt:lpwstr>f696e186-1c3b-44cd-bf76-5ace0e7007bd</vt:lpwstr>
  </property>
  <property fmtid="{D5CDD505-2E9C-101B-9397-08002B2CF9AE}" pid="14" name="MSIP_Label_b7a0defb-d95a-4801-9cac-afdefc91cdbd_ActionId">
    <vt:lpwstr>60a9e5b7-91f6-4232-86aa-ddcfd88b3268</vt:lpwstr>
  </property>
  <property fmtid="{D5CDD505-2E9C-101B-9397-08002B2CF9AE}" pid="15" name="MSIP_Label_b7a0defb-d95a-4801-9cac-afdefc91cdbd_ContentBits">
    <vt:lpwstr>0</vt:lpwstr>
  </property>
</Properties>
</file>